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7"/>
  </p:normalViewPr>
  <p:slideViewPr>
    <p:cSldViewPr snapToGrid="0" snapToObjects="1">
      <p:cViewPr varScale="1">
        <p:scale>
          <a:sx n="101" d="100"/>
          <a:sy n="101" d="100"/>
        </p:scale>
        <p:origin x="10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2ABC9FC-B944-2744-BD93-837B00E351F3}" type="datetimeFigureOut">
              <a:rPr lang="fr-FR" smtClean="0"/>
              <a:t>05/04/2018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6009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BC9FC-B944-2744-BD93-837B00E351F3}" type="datetimeFigureOut">
              <a:rPr lang="fr-FR" smtClean="0"/>
              <a:t>05/04/2018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58979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BC9FC-B944-2744-BD93-837B00E351F3}" type="datetimeFigureOut">
              <a:rPr lang="fr-FR" smtClean="0"/>
              <a:t>05/04/2018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76395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BC9FC-B944-2744-BD93-837B00E351F3}" type="datetimeFigureOut">
              <a:rPr lang="fr-FR" smtClean="0"/>
              <a:t>05/04/2018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98859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2ABC9FC-B944-2744-BD93-837B00E351F3}" type="datetimeFigureOut">
              <a:rPr lang="fr-FR" smtClean="0"/>
              <a:t>05/04/2018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109596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2ABC9FC-B944-2744-BD93-837B00E351F3}" type="datetimeFigureOut">
              <a:rPr lang="fr-FR" smtClean="0"/>
              <a:t>05/04/2018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24297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2ABC9FC-B944-2744-BD93-837B00E351F3}" type="datetimeFigureOut">
              <a:rPr lang="fr-FR" smtClean="0"/>
              <a:t>05/04/2018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28466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72ABC9FC-B944-2744-BD93-837B00E351F3}" type="datetimeFigureOut">
              <a:rPr lang="fr-FR" smtClean="0"/>
              <a:t>05/04/2018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54159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ABC9FC-B944-2744-BD93-837B00E351F3}" type="datetimeFigureOut">
              <a:rPr lang="fr-FR" smtClean="0"/>
              <a:t>05/04/2018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58681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ABC9FC-B944-2744-BD93-837B00E351F3}" type="datetimeFigureOut">
              <a:rPr lang="fr-FR" smtClean="0"/>
              <a:t>05/04/2018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213323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ABC9FC-B944-2744-BD93-837B00E351F3}" type="datetimeFigureOut">
              <a:rPr lang="fr-FR" smtClean="0"/>
              <a:t>05/04/2018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37314E-8564-894A-9948-7341E244C9AA}" type="slidenum">
              <a:rPr lang="fr-FR" smtClean="0"/>
              <a:t>‹#›</a:t>
            </a:fld>
            <a:endParaRPr lang="fr-FR"/>
          </a:p>
        </p:txBody>
      </p:sp>
    </p:spTree>
    <p:extLst>
      <p:ext uri="{BB962C8B-B14F-4D97-AF65-F5344CB8AC3E}">
        <p14:creationId xmlns:p14="http://schemas.microsoft.com/office/powerpoint/2010/main" val="10999660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BC9FC-B944-2744-BD93-837B00E351F3}" type="datetimeFigureOut">
              <a:rPr lang="fr-FR" smtClean="0"/>
              <a:t>05/04/2018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7314E-8564-894A-9948-7341E244C9AA}" type="slidenum">
              <a:rPr lang="fr-FR" smtClean="0"/>
              <a:t>‹#›</a:t>
            </a:fld>
            <a:endParaRPr lang="fr-FR"/>
          </a:p>
        </p:txBody>
      </p:sp>
    </p:spTree>
    <p:extLst>
      <p:ext uri="{BB962C8B-B14F-4D97-AF65-F5344CB8AC3E}">
        <p14:creationId xmlns:p14="http://schemas.microsoft.com/office/powerpoint/2010/main" val="1908046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Présentation du projet DIASPAD/ URPS </a:t>
            </a:r>
            <a:r>
              <a:rPr lang="fr-FR" dirty="0" err="1" smtClean="0"/>
              <a:t>iNFIRMIERS</a:t>
            </a:r>
            <a:endParaRPr lang="fr-FR" dirty="0"/>
          </a:p>
        </p:txBody>
      </p:sp>
      <p:sp>
        <p:nvSpPr>
          <p:cNvPr id="3" name="Sous-titre 2"/>
          <p:cNvSpPr>
            <a:spLocks noGrp="1"/>
          </p:cNvSpPr>
          <p:nvPr>
            <p:ph type="subTitle" idx="1"/>
          </p:nvPr>
        </p:nvSpPr>
        <p:spPr/>
        <p:txBody>
          <a:bodyPr/>
          <a:lstStyle/>
          <a:p>
            <a:r>
              <a:rPr lang="fr-FR" dirty="0" smtClean="0"/>
              <a:t>Dispositif Infirmier d Accompagnement et de Suivi </a:t>
            </a:r>
            <a:r>
              <a:rPr lang="fr-FR" dirty="0"/>
              <a:t>P</a:t>
            </a:r>
            <a:r>
              <a:rPr lang="fr-FR" dirty="0" smtClean="0"/>
              <a:t>ost </a:t>
            </a:r>
            <a:r>
              <a:rPr lang="fr-FR" dirty="0"/>
              <a:t>A</a:t>
            </a:r>
            <a:r>
              <a:rPr lang="fr-FR" dirty="0" smtClean="0"/>
              <a:t>mbulatoire a Domicile</a:t>
            </a:r>
            <a:endParaRPr lang="fr-FR" dirty="0"/>
          </a:p>
        </p:txBody>
      </p:sp>
    </p:spTree>
    <p:extLst>
      <p:ext uri="{BB962C8B-B14F-4D97-AF65-F5344CB8AC3E}">
        <p14:creationId xmlns:p14="http://schemas.microsoft.com/office/powerpoint/2010/main" val="2127148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Engagements entre l établissement et les URPS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La collaboration entre l’établissement et les URPS doit être actée par une </a:t>
            </a:r>
            <a:r>
              <a:rPr lang="fr-FR" dirty="0">
                <a:solidFill>
                  <a:srgbClr val="FF0000"/>
                </a:solidFill>
              </a:rPr>
              <a:t>charte d’engagement </a:t>
            </a:r>
            <a:r>
              <a:rPr lang="fr-FR" dirty="0"/>
              <a:t>des </a:t>
            </a:r>
            <a:r>
              <a:rPr lang="fr-FR" dirty="0" smtClean="0"/>
              <a:t>trois  </a:t>
            </a:r>
            <a:r>
              <a:rPr lang="fr-FR" dirty="0"/>
              <a:t>parties.</a:t>
            </a:r>
          </a:p>
          <a:p>
            <a:pPr lvl="0"/>
            <a:r>
              <a:rPr lang="fr-FR" dirty="0"/>
              <a:t>Engagement de l’établissement à prévenir l’</a:t>
            </a:r>
            <a:r>
              <a:rPr lang="fr-FR" dirty="0" err="1"/>
              <a:t>infirmièr</a:t>
            </a:r>
            <a:r>
              <a:rPr lang="fr-FR" dirty="0"/>
              <a:t>(e</a:t>
            </a:r>
            <a:r>
              <a:rPr lang="fr-FR" dirty="0" smtClean="0"/>
              <a:t>) et le pharmacien  </a:t>
            </a:r>
            <a:r>
              <a:rPr lang="fr-FR" dirty="0"/>
              <a:t>et à fournir les documents nécessaires ;</a:t>
            </a:r>
          </a:p>
          <a:p>
            <a:pPr lvl="0"/>
            <a:r>
              <a:rPr lang="fr-FR" dirty="0"/>
              <a:t>Engagement de l’établissement à certifier la visite d’une infirmier(e) libéral(e) en précisant l’heure de sortie et l’heure souhaitée de visite ;</a:t>
            </a:r>
          </a:p>
          <a:p>
            <a:pPr lvl="0"/>
            <a:r>
              <a:rPr lang="fr-FR" dirty="0"/>
              <a:t>Engagement des infirmiers </a:t>
            </a:r>
            <a:r>
              <a:rPr lang="fr-FR" dirty="0" smtClean="0"/>
              <a:t> et pharmaciens à </a:t>
            </a:r>
            <a:r>
              <a:rPr lang="fr-FR" dirty="0"/>
              <a:t>remplir la feuille de suivi qui sera remise au chirurgien lors de la consultation de contrôle ;</a:t>
            </a:r>
          </a:p>
          <a:p>
            <a:pPr lvl="0"/>
            <a:r>
              <a:rPr lang="fr-FR" dirty="0"/>
              <a:t>Communication des informations utiles dans les deux sens ville/hôpital et hôpital/ville ;</a:t>
            </a:r>
          </a:p>
          <a:p>
            <a:pPr lvl="0"/>
            <a:r>
              <a:rPr lang="fr-FR" dirty="0"/>
              <a:t>Déclaration d’évènements indésirables et de complication éventuelles.</a:t>
            </a:r>
          </a:p>
          <a:p>
            <a:r>
              <a:rPr lang="fr-FR" dirty="0"/>
              <a:t> </a:t>
            </a:r>
          </a:p>
          <a:p>
            <a:endParaRPr lang="fr-FR" dirty="0"/>
          </a:p>
        </p:txBody>
      </p:sp>
    </p:spTree>
    <p:extLst>
      <p:ext uri="{BB962C8B-B14F-4D97-AF65-F5344CB8AC3E}">
        <p14:creationId xmlns:p14="http://schemas.microsoft.com/office/powerpoint/2010/main" val="136107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CONSTATS :</a:t>
            </a:r>
            <a:endParaRPr lang="fr-FR" dirty="0"/>
          </a:p>
        </p:txBody>
      </p:sp>
      <p:sp>
        <p:nvSpPr>
          <p:cNvPr id="3" name="Espace réservé du contenu 2"/>
          <p:cNvSpPr>
            <a:spLocks noGrp="1"/>
          </p:cNvSpPr>
          <p:nvPr>
            <p:ph idx="1"/>
          </p:nvPr>
        </p:nvSpPr>
        <p:spPr/>
        <p:txBody>
          <a:bodyPr/>
          <a:lstStyle/>
          <a:p>
            <a:r>
              <a:rPr lang="fr-FR" dirty="0" smtClean="0"/>
              <a:t>Stratégie nationale de santé 2018-2022 =</a:t>
            </a:r>
            <a:r>
              <a:rPr lang="fr-FR" dirty="0" err="1" smtClean="0"/>
              <a:t>nécéssité</a:t>
            </a:r>
            <a:r>
              <a:rPr lang="fr-FR" dirty="0" smtClean="0"/>
              <a:t> de poursuivre le virage ambulatoire et de développer des alternatives a l hospitalisation conventionnelle</a:t>
            </a:r>
          </a:p>
          <a:p>
            <a:r>
              <a:rPr lang="fr-FR" dirty="0" smtClean="0"/>
              <a:t>A la Réunion , en 2014 : la chirurgie ambulatoire en cancérologie = 26%</a:t>
            </a:r>
          </a:p>
          <a:p>
            <a:r>
              <a:rPr lang="fr-FR" dirty="0" smtClean="0"/>
              <a:t>Selon l ARS-OI , l offre ambulatoire couvre ( diagnostic sanitaire de 2017) l ensemble du territoire </a:t>
            </a:r>
            <a:r>
              <a:rPr lang="fr-FR" dirty="0" err="1" smtClean="0"/>
              <a:t>ormis</a:t>
            </a:r>
            <a:r>
              <a:rPr lang="fr-FR" dirty="0" smtClean="0"/>
              <a:t> </a:t>
            </a:r>
            <a:r>
              <a:rPr lang="fr-FR" dirty="0" err="1" smtClean="0"/>
              <a:t>Mafate</a:t>
            </a:r>
            <a:endParaRPr lang="fr-FR" dirty="0" smtClean="0"/>
          </a:p>
          <a:p>
            <a:r>
              <a:rPr lang="fr-FR" dirty="0" smtClean="0"/>
              <a:t>Objectif national ( ministre des solidarités et de la santé ) :  porter la chirurgie ambulatoire a 70% soit , basculer 1 million d actes de la chirurgie conventionnelle vers l ambulatoire ( CNAMTS)</a:t>
            </a:r>
            <a:endParaRPr lang="fr-FR" dirty="0"/>
          </a:p>
        </p:txBody>
      </p:sp>
    </p:spTree>
    <p:extLst>
      <p:ext uri="{BB962C8B-B14F-4D97-AF65-F5344CB8AC3E}">
        <p14:creationId xmlns:p14="http://schemas.microsoft.com/office/powerpoint/2010/main" val="108646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OBJECTIFS :</a:t>
            </a:r>
            <a:br>
              <a:rPr lang="fr-FR" dirty="0" smtClean="0"/>
            </a:br>
            <a:r>
              <a:rPr lang="fr-FR" dirty="0" smtClean="0"/>
              <a:t>   </a:t>
            </a:r>
            <a:endParaRPr lang="fr-FR" dirty="0"/>
          </a:p>
        </p:txBody>
      </p:sp>
      <p:sp>
        <p:nvSpPr>
          <p:cNvPr id="3" name="Espace réservé du contenu 2"/>
          <p:cNvSpPr>
            <a:spLocks noGrp="1"/>
          </p:cNvSpPr>
          <p:nvPr>
            <p:ph idx="1"/>
          </p:nvPr>
        </p:nvSpPr>
        <p:spPr/>
        <p:txBody>
          <a:bodyPr/>
          <a:lstStyle/>
          <a:p>
            <a:r>
              <a:rPr lang="fr-FR" dirty="0" smtClean="0"/>
              <a:t>Définir une organisation identifiable et spécifique pour les usagers via  un chemin clinique balisé a toutes les étapes </a:t>
            </a:r>
          </a:p>
          <a:p>
            <a:r>
              <a:rPr lang="fr-FR" dirty="0" smtClean="0"/>
              <a:t>Proposer d assurer un suivi et un accompagnement du patient dés son retour a domicile après un acte chirurgical afin de :</a:t>
            </a:r>
          </a:p>
          <a:p>
            <a:r>
              <a:rPr lang="fr-FR" dirty="0" smtClean="0"/>
              <a:t>Sécuriser le retour au domicile</a:t>
            </a:r>
          </a:p>
          <a:p>
            <a:r>
              <a:rPr lang="fr-FR" dirty="0" smtClean="0"/>
              <a:t>Promouvoir l exercice infirmier et la coordination  pluri professionnelle avec les pharmaciens </a:t>
            </a:r>
          </a:p>
          <a:p>
            <a:r>
              <a:rPr lang="fr-FR" dirty="0" smtClean="0"/>
              <a:t>Contribuer a la maitrise des couts pour l AM</a:t>
            </a:r>
            <a:endParaRPr lang="fr-FR" dirty="0"/>
          </a:p>
        </p:txBody>
      </p:sp>
    </p:spTree>
    <p:extLst>
      <p:ext uri="{BB962C8B-B14F-4D97-AF65-F5344CB8AC3E}">
        <p14:creationId xmlns:p14="http://schemas.microsoft.com/office/powerpoint/2010/main" val="212646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Sécurisation de PEC ambulatoire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Selon les recommandations de la HAS et de l’ANAP, les établissements ont la possibilité de répondre aux bonnes pratiques en matière de chirurgie ambulatoire en décrivant le </a:t>
            </a:r>
            <a:r>
              <a:rPr lang="fr-FR" dirty="0">
                <a:solidFill>
                  <a:srgbClr val="FF0000"/>
                </a:solidFill>
              </a:rPr>
              <a:t>chemin clinique du patient en ambulatoire</a:t>
            </a:r>
            <a:r>
              <a:rPr lang="fr-FR" dirty="0"/>
              <a:t>. Après un diagnostic, et la pose d’une indication de chirurgie ambulatoire, les praticiens mettent en place une organisation intégrant des actions correctives, des outils, et des moyens humains pour assurer des soins de qualité aux patients et dans le parcours DIASPAD.</a:t>
            </a:r>
          </a:p>
          <a:p>
            <a:r>
              <a:rPr lang="fr-FR" dirty="0"/>
              <a:t> </a:t>
            </a:r>
          </a:p>
          <a:p>
            <a:r>
              <a:rPr lang="fr-FR" dirty="0"/>
              <a:t>Ce dispositif permet aux praticiens de s’assurer que le patient sera vu dès son retour à domicile par une infirmière et ce jusqu’au 4</a:t>
            </a:r>
            <a:r>
              <a:rPr lang="fr-FR" baseline="30000" dirty="0"/>
              <a:t>ème</a:t>
            </a:r>
            <a:r>
              <a:rPr lang="fr-FR" dirty="0"/>
              <a:t> jour, si nécessaire. En dehors des heures d’ouverture du service ambulatoire le secrétariat des services référents est à contacter ou tout autre numéro dédié et identifié.</a:t>
            </a:r>
          </a:p>
          <a:p>
            <a:r>
              <a:rPr lang="fr-FR" dirty="0"/>
              <a:t> </a:t>
            </a:r>
          </a:p>
          <a:p>
            <a:endParaRPr lang="fr-FR" dirty="0"/>
          </a:p>
        </p:txBody>
      </p:sp>
    </p:spTree>
    <p:extLst>
      <p:ext uri="{BB962C8B-B14F-4D97-AF65-F5344CB8AC3E}">
        <p14:creationId xmlns:p14="http://schemas.microsoft.com/office/powerpoint/2010/main" val="5212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PUBLIC VISÉ : </a:t>
            </a:r>
            <a:endParaRPr lang="fr-FR" dirty="0"/>
          </a:p>
        </p:txBody>
      </p:sp>
      <p:sp>
        <p:nvSpPr>
          <p:cNvPr id="3" name="Espace réservé du contenu 2"/>
          <p:cNvSpPr>
            <a:spLocks noGrp="1"/>
          </p:cNvSpPr>
          <p:nvPr>
            <p:ph idx="1"/>
          </p:nvPr>
        </p:nvSpPr>
        <p:spPr/>
        <p:txBody>
          <a:bodyPr/>
          <a:lstStyle/>
          <a:p>
            <a:r>
              <a:rPr lang="fr-FR" dirty="0" smtClean="0"/>
              <a:t>En particulier aux personnes physiquement , psychologiquement ou socialement fragiles qui n  auraient peu ou  pas accès a l ambulatoire et notamment pour la chirurgie suivante :</a:t>
            </a:r>
          </a:p>
          <a:p>
            <a:r>
              <a:rPr lang="fr-FR" dirty="0" smtClean="0"/>
              <a:t>Coronographie par voie radiale</a:t>
            </a:r>
          </a:p>
          <a:p>
            <a:r>
              <a:rPr lang="fr-FR" dirty="0" smtClean="0"/>
              <a:t>Fistules artério-veineuses</a:t>
            </a:r>
          </a:p>
          <a:p>
            <a:r>
              <a:rPr lang="fr-FR" dirty="0" smtClean="0"/>
              <a:t>Cure d éventration</a:t>
            </a:r>
          </a:p>
          <a:p>
            <a:r>
              <a:rPr lang="fr-FR" dirty="0" err="1" smtClean="0"/>
              <a:t>Thyroidectomie</a:t>
            </a:r>
            <a:r>
              <a:rPr lang="fr-FR" dirty="0" smtClean="0"/>
              <a:t> partielle et para-</a:t>
            </a:r>
            <a:r>
              <a:rPr lang="fr-FR" dirty="0" err="1" smtClean="0"/>
              <a:t>thyroidectomie</a:t>
            </a:r>
            <a:endParaRPr lang="fr-FR" dirty="0"/>
          </a:p>
        </p:txBody>
      </p:sp>
    </p:spTree>
    <p:extLst>
      <p:ext uri="{BB962C8B-B14F-4D97-AF65-F5344CB8AC3E}">
        <p14:creationId xmlns:p14="http://schemas.microsoft.com/office/powerpoint/2010/main" val="95321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ACTIONS  avant hospitalisation:</a:t>
            </a:r>
            <a:endParaRPr lang="fr-FR" dirty="0"/>
          </a:p>
        </p:txBody>
      </p:sp>
      <p:sp>
        <p:nvSpPr>
          <p:cNvPr id="3" name="Espace réservé du contenu 2"/>
          <p:cNvSpPr>
            <a:spLocks noGrp="1"/>
          </p:cNvSpPr>
          <p:nvPr>
            <p:ph idx="1"/>
          </p:nvPr>
        </p:nvSpPr>
        <p:spPr/>
        <p:txBody>
          <a:bodyPr>
            <a:normAutofit fontScale="77500" lnSpcReduction="20000"/>
          </a:bodyPr>
          <a:lstStyle/>
          <a:p>
            <a:endParaRPr lang="fr-FR" dirty="0" smtClean="0"/>
          </a:p>
          <a:p>
            <a:r>
              <a:rPr lang="fr-FR" dirty="0"/>
              <a:t>L’équipe médicale procède à la détermination de </a:t>
            </a:r>
            <a:r>
              <a:rPr lang="fr-FR" dirty="0">
                <a:solidFill>
                  <a:srgbClr val="FF0000"/>
                </a:solidFill>
              </a:rPr>
              <a:t>l’éligibilité du patient </a:t>
            </a:r>
            <a:r>
              <a:rPr lang="fr-FR" dirty="0"/>
              <a:t>à la prise en charge ambulatoire lors de la consultation médicale ou chirurgicale et informe le patient sur les modalités de l’intervention. </a:t>
            </a:r>
          </a:p>
          <a:p>
            <a:r>
              <a:rPr lang="fr-FR" dirty="0"/>
              <a:t> </a:t>
            </a:r>
          </a:p>
          <a:p>
            <a:r>
              <a:rPr lang="fr-FR" dirty="0"/>
              <a:t>Elle met en place une stratégie permettant </a:t>
            </a:r>
            <a:r>
              <a:rPr lang="fr-FR" dirty="0">
                <a:solidFill>
                  <a:srgbClr val="FF0000"/>
                </a:solidFill>
              </a:rPr>
              <a:t>d’anticiper les risques post-hospitalisation </a:t>
            </a:r>
            <a:r>
              <a:rPr lang="fr-FR" dirty="0"/>
              <a:t>chez le patient par une </a:t>
            </a:r>
            <a:r>
              <a:rPr lang="fr-FR" dirty="0">
                <a:solidFill>
                  <a:srgbClr val="FF0000"/>
                </a:solidFill>
              </a:rPr>
              <a:t>évaluation multidisciplinaire </a:t>
            </a:r>
            <a:r>
              <a:rPr lang="fr-FR" dirty="0"/>
              <a:t>(facteurs prédictifs de la douleur post-opératoire, de la tolérance aux analgésiques, évaluation des données sociologiques, risques propres au geste prévu) permettant une prise en charge optimale à domicile.</a:t>
            </a:r>
          </a:p>
          <a:p>
            <a:r>
              <a:rPr lang="fr-FR" dirty="0"/>
              <a:t>A cette étape de la prise en charge le </a:t>
            </a:r>
            <a:r>
              <a:rPr lang="fr-FR" dirty="0">
                <a:solidFill>
                  <a:srgbClr val="FF0000"/>
                </a:solidFill>
              </a:rPr>
              <a:t>dispositif DIASPAD est proposé au patient</a:t>
            </a:r>
            <a:r>
              <a:rPr lang="fr-FR" dirty="0"/>
              <a:t>. Son consentement est recueilli et le dispositif lui est expliqué. Il contactera ses infirmiers </a:t>
            </a:r>
            <a:r>
              <a:rPr lang="fr-FR" dirty="0" smtClean="0"/>
              <a:t>habituels  </a:t>
            </a:r>
            <a:r>
              <a:rPr lang="fr-FR" dirty="0"/>
              <a:t>pour programmer la visite de J0 (le soir) de l’intervention. L’ensemble des ordonnances et explications pour la période préopératoire et postopératoire sont remises et expliquées au </a:t>
            </a:r>
            <a:r>
              <a:rPr lang="fr-FR" dirty="0" smtClean="0"/>
              <a:t>patient qui les déposera chez son pharmacien habituel.</a:t>
            </a:r>
            <a:endParaRPr lang="fr-FR" dirty="0"/>
          </a:p>
          <a:p>
            <a:r>
              <a:rPr lang="fr-FR" dirty="0"/>
              <a:t>A J-1, l’infirmière pivot contacte le patient.</a:t>
            </a:r>
          </a:p>
          <a:p>
            <a:endParaRPr lang="fr-FR" dirty="0"/>
          </a:p>
        </p:txBody>
      </p:sp>
    </p:spTree>
    <p:extLst>
      <p:ext uri="{BB962C8B-B14F-4D97-AF65-F5344CB8AC3E}">
        <p14:creationId xmlns:p14="http://schemas.microsoft.com/office/powerpoint/2010/main" val="998569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Entrée en chirurgie ambulatoire </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 </a:t>
            </a:r>
          </a:p>
          <a:p>
            <a:r>
              <a:rPr lang="fr-FR" dirty="0"/>
              <a:t>Le patient est accueilli par l’infirmier(e) de la structure de soins alternative à l’hospitalisation complète selon les recommandations organisationnelles ANAP et HAS de mai 2013, segment 4.</a:t>
            </a:r>
          </a:p>
          <a:p>
            <a:r>
              <a:rPr lang="fr-FR" dirty="0"/>
              <a:t>Il remet son passeport à l’infirmière qui contrôle, valide les informations reçues avec les données du passeport, et veille à la bonne compréhension du chemin clinique par le patient.</a:t>
            </a:r>
          </a:p>
          <a:p>
            <a:r>
              <a:rPr lang="fr-FR" dirty="0"/>
              <a:t>L’infirmier récupère le document complété sur les coordonnées de l’</a:t>
            </a:r>
            <a:r>
              <a:rPr lang="fr-FR" dirty="0" err="1"/>
              <a:t>infirmièr</a:t>
            </a:r>
            <a:r>
              <a:rPr lang="fr-FR" dirty="0"/>
              <a:t>(e) libéral(e).</a:t>
            </a:r>
          </a:p>
          <a:p>
            <a:r>
              <a:rPr lang="fr-FR" dirty="0"/>
              <a:t> </a:t>
            </a:r>
          </a:p>
          <a:p>
            <a:r>
              <a:rPr lang="fr-FR" dirty="0"/>
              <a:t>Le patient est pris en charge selon les protocoles préopératoires, de surveillance postopératoire et post-anesthésique en vigueur :</a:t>
            </a:r>
          </a:p>
          <a:p>
            <a:pPr lvl="0"/>
            <a:r>
              <a:rPr lang="fr-FR" dirty="0"/>
              <a:t>Dossier de soins ambulatoire ;</a:t>
            </a:r>
          </a:p>
          <a:p>
            <a:pPr lvl="0"/>
            <a:r>
              <a:rPr lang="fr-FR" dirty="0"/>
              <a:t>Fiche de liaison service bloc service ;</a:t>
            </a:r>
          </a:p>
          <a:p>
            <a:r>
              <a:rPr lang="fr-FR" dirty="0"/>
              <a:t>Dossier anesthésiste</a:t>
            </a:r>
            <a:r>
              <a:rPr lang="fr-FR" dirty="0" smtClean="0">
                <a:effectLst/>
              </a:rPr>
              <a:t> </a:t>
            </a:r>
            <a:endParaRPr lang="fr-FR" dirty="0"/>
          </a:p>
        </p:txBody>
      </p:sp>
    </p:spTree>
    <p:extLst>
      <p:ext uri="{BB962C8B-B14F-4D97-AF65-F5344CB8AC3E}">
        <p14:creationId xmlns:p14="http://schemas.microsoft.com/office/powerpoint/2010/main" val="202871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Sortie du patient et continuité de la PEC</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L’équipe médicale </a:t>
            </a:r>
            <a:r>
              <a:rPr lang="fr-FR" dirty="0">
                <a:solidFill>
                  <a:srgbClr val="FF0000"/>
                </a:solidFill>
              </a:rPr>
              <a:t>programme la sortie </a:t>
            </a:r>
            <a:r>
              <a:rPr lang="fr-FR" dirty="0"/>
              <a:t>à une heure compatible avec le passage de l’infirmier(e) libéral(e) à domicile le soir même.</a:t>
            </a:r>
          </a:p>
          <a:p>
            <a:r>
              <a:rPr lang="fr-FR" dirty="0"/>
              <a:t>L’infirmier(e) du service contacte l’infirmier(e) libéral(e) en cas de modification de l’heure de sortie du patient.</a:t>
            </a:r>
          </a:p>
          <a:p>
            <a:r>
              <a:rPr lang="fr-FR" dirty="0"/>
              <a:t>La sortie du patient est conditionnée par le </a:t>
            </a:r>
            <a:r>
              <a:rPr lang="fr-FR" dirty="0" err="1"/>
              <a:t>scoring</a:t>
            </a:r>
            <a:r>
              <a:rPr lang="fr-FR" dirty="0"/>
              <a:t> de SCHUNG qui est consigné sur le dossier de soins du patient.</a:t>
            </a:r>
          </a:p>
          <a:p>
            <a:r>
              <a:rPr lang="fr-FR" dirty="0"/>
              <a:t>Lors de la sortie, le personnel de l’unité s’assure de la bonne compréhension des consignes de sortie par le patient et/ou par son entourage.</a:t>
            </a:r>
          </a:p>
          <a:p>
            <a:r>
              <a:rPr lang="fr-FR" dirty="0"/>
              <a:t>Le patient est informé qu’il doit joindre le service ambulatoire avant 20h30 si l’infirmier(e) libéral(e) n’est pas passé(e) afin qu’il puisse se mettre en relation.</a:t>
            </a:r>
          </a:p>
          <a:p>
            <a:r>
              <a:rPr lang="fr-FR" dirty="0"/>
              <a:t> </a:t>
            </a:r>
          </a:p>
          <a:p>
            <a:endParaRPr lang="fr-FR" dirty="0"/>
          </a:p>
        </p:txBody>
      </p:sp>
    </p:spTree>
    <p:extLst>
      <p:ext uri="{BB962C8B-B14F-4D97-AF65-F5344CB8AC3E}">
        <p14:creationId xmlns:p14="http://schemas.microsoft.com/office/powerpoint/2010/main" val="866692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Éléments complémentaires ajoutés au passeport:</a:t>
            </a:r>
            <a:endParaRPr lang="fr-FR" dirty="0"/>
          </a:p>
        </p:txBody>
      </p:sp>
      <p:sp>
        <p:nvSpPr>
          <p:cNvPr id="3" name="Espace réservé du contenu 2"/>
          <p:cNvSpPr>
            <a:spLocks noGrp="1"/>
          </p:cNvSpPr>
          <p:nvPr>
            <p:ph idx="1"/>
          </p:nvPr>
        </p:nvSpPr>
        <p:spPr/>
        <p:txBody>
          <a:bodyPr>
            <a:normAutofit fontScale="85000" lnSpcReduction="10000"/>
          </a:bodyPr>
          <a:lstStyle/>
          <a:p>
            <a:pPr lvl="0"/>
            <a:r>
              <a:rPr lang="fr-FR" dirty="0"/>
              <a:t>Une prescription complémentaire de médicaments si nécessaire</a:t>
            </a:r>
          </a:p>
          <a:p>
            <a:pPr lvl="0"/>
            <a:r>
              <a:rPr lang="fr-FR" dirty="0"/>
              <a:t>Une prescription de soins infirmiers indiquant la durée</a:t>
            </a:r>
          </a:p>
          <a:p>
            <a:pPr lvl="0"/>
            <a:r>
              <a:rPr lang="fr-FR" dirty="0"/>
              <a:t>Un double du bulletin de sortie signé par le praticien référent et l’anesthésiste</a:t>
            </a:r>
          </a:p>
          <a:p>
            <a:pPr lvl="0"/>
            <a:r>
              <a:rPr lang="fr-FR" dirty="0"/>
              <a:t>Ce bulletin comporte l’identité des personnels médicaux ayant participé à la prise en charge, les coordonnées des personnels de l’établissement assurant la continuité des soins, les recommandations sur les conduites à tenir en matière de surveillance postopératoire ou anesthésique concernant la prise en charge de la douleur ainsi que le numéro du service des urgences </a:t>
            </a:r>
          </a:p>
          <a:p>
            <a:pPr lvl="0"/>
            <a:r>
              <a:rPr lang="fr-FR" dirty="0"/>
              <a:t>Des consignes postopératoires spécifiques en fonction de l’intervention</a:t>
            </a:r>
          </a:p>
          <a:p>
            <a:pPr lvl="0"/>
            <a:r>
              <a:rPr lang="fr-FR" dirty="0"/>
              <a:t>Un mémento de surveillance spécifique est transmis à l’infirmier(e) libéral(e)</a:t>
            </a:r>
          </a:p>
          <a:p>
            <a:r>
              <a:rPr lang="fr-FR" dirty="0"/>
              <a:t> </a:t>
            </a:r>
          </a:p>
          <a:p>
            <a:endParaRPr lang="fr-FR" dirty="0"/>
          </a:p>
        </p:txBody>
      </p:sp>
    </p:spTree>
    <p:extLst>
      <p:ext uri="{BB962C8B-B14F-4D97-AF65-F5344CB8AC3E}">
        <p14:creationId xmlns:p14="http://schemas.microsoft.com/office/powerpoint/2010/main" val="11221095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631</Words>
  <Application>Microsoft Macintosh PowerPoint</Application>
  <PresentationFormat>Grand écran</PresentationFormat>
  <Paragraphs>64</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Calibri</vt:lpstr>
      <vt:lpstr>Calibri Light</vt:lpstr>
      <vt:lpstr>Arial</vt:lpstr>
      <vt:lpstr>Thème Office</vt:lpstr>
      <vt:lpstr>Présentation du projet DIASPAD/ URPS iNFIRMIERS</vt:lpstr>
      <vt:lpstr>                            CONSTATS :</vt:lpstr>
      <vt:lpstr>  OBJECTIFS :    </vt:lpstr>
      <vt:lpstr>Sécurisation de PEC ambulatoire </vt:lpstr>
      <vt:lpstr>PUBLIC VISÉ : </vt:lpstr>
      <vt:lpstr>ACTIONS  avant hospitalisation:</vt:lpstr>
      <vt:lpstr>Entrée en chirurgie ambulatoire </vt:lpstr>
      <vt:lpstr>Sortie du patient et continuité de la PEC</vt:lpstr>
      <vt:lpstr>Éléments complémentaires ajoutés au passeport:</vt:lpstr>
      <vt:lpstr>Engagements entre l établissement et les URPS </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projet DIASPAD/ URPS iNFIRMIERS</dc:title>
  <dc:creator>Utilisateur de Microsoft Office</dc:creator>
  <cp:lastModifiedBy>Utilisateur de Microsoft Office</cp:lastModifiedBy>
  <cp:revision>8</cp:revision>
  <dcterms:created xsi:type="dcterms:W3CDTF">2018-04-05T13:39:44Z</dcterms:created>
  <dcterms:modified xsi:type="dcterms:W3CDTF">2018-04-05T14:35:58Z</dcterms:modified>
</cp:coreProperties>
</file>