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2" r:id="rId4"/>
    <p:sldId id="257" r:id="rId5"/>
    <p:sldId id="259" r:id="rId6"/>
    <p:sldId id="261" r:id="rId7"/>
    <p:sldId id="263" r:id="rId8"/>
    <p:sldId id="258" r:id="rId9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934" autoAdjust="0"/>
  </p:normalViewPr>
  <p:slideViewPr>
    <p:cSldViewPr>
      <p:cViewPr>
        <p:scale>
          <a:sx n="90" d="100"/>
          <a:sy n="90" d="100"/>
        </p:scale>
        <p:origin x="-1086" y="-414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D5854-7473-4390-A611-A61C9D4C8945}" type="datetimeFigureOut">
              <a:rPr lang="fr-FR" smtClean="0"/>
              <a:t>15/07/2020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60416-1E17-41BC-85EE-C277FBFABC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1730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60416-1E17-41BC-85EE-C277FBFABC7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074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329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 userDrawn="1"/>
        </p:nvCxnSpPr>
        <p:spPr bwMode="gray">
          <a:xfrm>
            <a:off x="360000" y="7021891"/>
            <a:ext cx="9811236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26" y="252239"/>
            <a:ext cx="1981722" cy="1543413"/>
          </a:xfrm>
          <a:prstGeom prst="rect">
            <a:avLst/>
          </a:prstGeom>
        </p:spPr>
      </p:pic>
      <p:sp>
        <p:nvSpPr>
          <p:cNvPr id="22" name="ZoneTexte 21"/>
          <p:cNvSpPr txBox="1"/>
          <p:nvPr userDrawn="1"/>
        </p:nvSpPr>
        <p:spPr>
          <a:xfrm>
            <a:off x="324720" y="7021891"/>
            <a:ext cx="56886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Marianne" pitchFamily="50" charset="0"/>
                <a:cs typeface="Arial" panose="020B0604020202020204" pitchFamily="34" charset="0"/>
              </a:rPr>
              <a:t>DGOS-PF3-SD</a:t>
            </a:r>
            <a:endParaRPr lang="fr-FR" sz="1100" b="1" dirty="0">
              <a:latin typeface="Marianne" pitchFamily="50" charset="0"/>
              <a:cs typeface="Arial" panose="020B0604020202020204" pitchFamily="34" charset="0"/>
            </a:endParaRPr>
          </a:p>
        </p:txBody>
      </p:sp>
      <p:sp>
        <p:nvSpPr>
          <p:cNvPr id="23" name="Espace réservé de la date 1"/>
          <p:cNvSpPr txBox="1">
            <a:spLocks/>
          </p:cNvSpPr>
          <p:nvPr userDrawn="1"/>
        </p:nvSpPr>
        <p:spPr bwMode="gray">
          <a:xfrm>
            <a:off x="7947768" y="7020991"/>
            <a:ext cx="2367204" cy="36004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1043056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900" b="0" cap="all" dirty="0" smtClean="0">
                <a:latin typeface="Marianne" pitchFamily="50" charset="0"/>
                <a:cs typeface="Arial" panose="020B0604020202020204" pitchFamily="34" charset="0"/>
              </a:rPr>
              <a:t>mercredi</a:t>
            </a:r>
            <a:r>
              <a:rPr lang="fr-FR" sz="900" b="0" cap="all" baseline="0" dirty="0" smtClean="0">
                <a:latin typeface="Marianne" pitchFamily="50" charset="0"/>
                <a:cs typeface="Arial" panose="020B0604020202020204" pitchFamily="34" charset="0"/>
              </a:rPr>
              <a:t> 10 juillet</a:t>
            </a:r>
            <a:r>
              <a:rPr lang="fr-FR" sz="900" b="0" cap="all" dirty="0" smtClean="0">
                <a:latin typeface="Marianne" pitchFamily="50" charset="0"/>
                <a:cs typeface="Arial" panose="020B0604020202020204" pitchFamily="34" charset="0"/>
              </a:rPr>
              <a:t> 2020</a:t>
            </a:r>
            <a:endParaRPr lang="fr-FR" sz="900" b="0" cap="all" dirty="0">
              <a:latin typeface="Marianne" pitchFamily="50" charset="0"/>
              <a:cs typeface="Arial" panose="020B0604020202020204" pitchFamily="34" charset="0"/>
            </a:endParaRPr>
          </a:p>
        </p:txBody>
      </p:sp>
      <p:sp>
        <p:nvSpPr>
          <p:cNvPr id="24" name="Espace réservé du numéro de diapositive 7"/>
          <p:cNvSpPr txBox="1">
            <a:spLocks/>
          </p:cNvSpPr>
          <p:nvPr userDrawn="1"/>
        </p:nvSpPr>
        <p:spPr bwMode="gray">
          <a:xfrm>
            <a:off x="7272768" y="7020991"/>
            <a:ext cx="1350000" cy="3600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1043056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z="1100" b="0" smtClean="0">
                <a:latin typeface="Marianne" pitchFamily="50" charset="0"/>
                <a:cs typeface="Arial" panose="020B0604020202020204" pitchFamily="34" charset="0"/>
              </a:rPr>
              <a:pPr/>
              <a:t>‹N°›</a:t>
            </a:fld>
            <a:endParaRPr lang="fr-FR" sz="1100" b="0" dirty="0">
              <a:latin typeface="Marianne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07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france.gouv.fr/affichTexte.do?cidTexte=JORFTEXT000041704122&amp;categorieLien=i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egifrance.gouv.fr/affichTexte.do;jsessionid=F2F6EB35F7A9B950CC7CEF344606BEFC.tplgfr21s_1?cidTexte=JORFTEXT000041800927&amp;dateTexte=&amp;oldAction=rechJO&amp;categorieLien=id&amp;idJO=JORFCONT000041800862" TargetMode="External"/><Relationship Id="rId5" Type="http://schemas.openxmlformats.org/officeDocument/2006/relationships/hyperlink" Target="https://www.legifrance.gouv.fr/affichTexte.do;jsessionid=423566450EF7BEFC7339DCCAE27E0FAE.tplgfr38s_1?cidTexte=JORFTEXT000042106233&amp;dateTexte=&amp;oldAction=rechJO&amp;categorieLien=id&amp;idJO=JORFCONT000042105708" TargetMode="External"/><Relationship Id="rId4" Type="http://schemas.openxmlformats.org/officeDocument/2006/relationships/hyperlink" Target="https://www.legifrance.gouv.fr/affichTexte.do?cidTexte=JORFTEXT000041513432&amp;categorieLien=ci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france.gouv.fr/affichTexte.do;jsessionid=423566450EF7BEFC7339DCCAE27E0FAE.tplgfr38s_1?cidTexte=JORFTEXT000042106233&amp;dateTexte=&amp;oldAction=rechJO&amp;categorieLien=id&amp;idJO=JORFCONT000042105708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france.gouv.fr/affichTexte.do;jsessionid=F2F6EB35F7A9B950CC7CEF344606BEFC.tplgfr21s_1?cidTexte=JORFTEXT000041800927&amp;dateTexte=&amp;oldAction=rechJO&amp;categorieLien=id&amp;idJO=JORFCONT000041800862" TargetMode="External"/><Relationship Id="rId2" Type="http://schemas.openxmlformats.org/officeDocument/2006/relationships/hyperlink" Target="https://www.legifrance.gouv.fr/affichTexte.do;jsessionid=423566450EF7BEFC7339DCCAE27E0FAE.tplgfr38s_1?cidTexte=JORFTEXT000042106233&amp;dateTexte=&amp;oldAction=rechJO&amp;categorieLien=id&amp;idJO=JORFCONT000042105708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legifrance.gouv.fr/affichTexte.do?cidTexte=JORFTEXT000041746744&amp;dateTexte=20200525" TargetMode="External"/><Relationship Id="rId4" Type="http://schemas.openxmlformats.org/officeDocument/2006/relationships/hyperlink" Target="https://www.legifrance.gouv.fr/affichTexte.do?cidTexte=JORFTEXT000041513432&amp;categorieLien=ci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france.gouv.fr/affichTexte.do;jsessionid=423566450EF7BEFC7339DCCAE27E0FAE.tplgfr38s_1?cidTexte=JORFTEXT000042106233&amp;dateTexte=&amp;oldAction=rechJO&amp;categorieLien=id&amp;idJO=JORFCONT000042105708" TargetMode="External"/><Relationship Id="rId2" Type="http://schemas.openxmlformats.org/officeDocument/2006/relationships/hyperlink" Target="https://www.legifrance.gouv.fr/affichTexte.do?cidTexte=JORFTEXT000041513432&amp;categorieLien=cid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has-sante.fr/upload/docs/application/pdf/2020-03/ac_2020_0022_telesuivi_covid19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france.gouv.fr/affichTexte.do;jsessionid=423566450EF7BEFC7339DCCAE27E0FAE.tplgfr38s_1?cidTexte=JORFTEXT000042106233&amp;dateTexte=&amp;oldAction=rechJO&amp;categorieLien=id&amp;idJO=JORFCONT000042105708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france.gouv.fr/affichTexte.do;jsessionid=423566450EF7BEFC7339DCCAE27E0FAE.tplgfr38s_1?cidTexte=JORFTEXT000042106233&amp;dateTexte=&amp;oldAction=rechJO&amp;categorieLien=id&amp;idJO=JORFCONT000042105708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france.gouv.fr/affichTexte.do;jsessionid=423566450EF7BEFC7339DCCAE27E0FAE.tplgfr38s_1?cidTexte=JORFTEXT000042106233&amp;dateTexte=&amp;oldAction=rechJO&amp;categorieLien=id&amp;idJO=JORFCONT000042105708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olidarites-sante.gouv.fr/IMG/pdf/covid-19_fiche_ivg_150420_vf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5346700" y="324247"/>
            <a:ext cx="5041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dirty="0" smtClean="0">
                <a:latin typeface="Marianne" pitchFamily="50" charset="0"/>
              </a:rPr>
              <a:t>TABLEAU RÉCAPITULATIF DES PROFESSIONS AUTORISÉES </a:t>
            </a:r>
            <a:r>
              <a:rPr lang="fr-FR" sz="1600" dirty="0">
                <a:latin typeface="Marianne" panose="02000000000000000000" pitchFamily="50" charset="0"/>
              </a:rPr>
              <a:t>À</a:t>
            </a:r>
            <a:r>
              <a:rPr lang="fr-FR" sz="1600" dirty="0" smtClean="0">
                <a:latin typeface="Marianne" pitchFamily="50" charset="0"/>
              </a:rPr>
              <a:t> EXERCER A DISTANCE DANS LE CADRE DE LA GESTION DE CRISE COVID-19</a:t>
            </a:r>
            <a:endParaRPr lang="fr-FR" sz="1600" dirty="0">
              <a:latin typeface="Marianne" pitchFamily="50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316571"/>
              </p:ext>
            </p:extLst>
          </p:nvPr>
        </p:nvGraphicFramePr>
        <p:xfrm>
          <a:off x="90590" y="1692399"/>
          <a:ext cx="10440685" cy="4536503"/>
        </p:xfrm>
        <a:graphic>
          <a:graphicData uri="http://schemas.openxmlformats.org/drawingml/2006/table">
            <a:tbl>
              <a:tblPr firstRow="1" firstCol="1" bandRow="1"/>
              <a:tblGrid>
                <a:gridCol w="14062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854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580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191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966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429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23224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93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Profession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Acte à distance 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Patients éligibles et conditions d’éligibilité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Outil</a:t>
                      </a:r>
                      <a:endParaRPr lang="fr-FR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Cotation 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Prise en charge AMO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Textes législatifs/réglementaires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21134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Médecin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Téléconsultation</a:t>
                      </a: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Patients Covid-19 (suspects ou diagnostiqués)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Wingdings"/>
                        </a:rPr>
                        <a:t></a:t>
                      </a: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dérogation au parcours de soins avenant 6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La prise en charge des téléconsultations est possible même en l’absence de connaissance préalable du patient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Recommandation de réalisation des téléconsultations avec le médecin traitant ; en cas d’impossibilité prioritairement dans le cadre d’organisations territoriales coordonnées</a:t>
                      </a: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Vidéotransmission</a:t>
                      </a: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TCG/TC</a:t>
                      </a: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100 % AMO</a:t>
                      </a: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u="sng" dirty="0" smtClean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hlinkClick r:id="rId3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800" u="sng" dirty="0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Décret n° 2020-73 du 31 janvier 2020 portant adoption de conditions adaptées pour le bénéfice des prestations en espèces pour les personnes exposées au coronavirus</a:t>
                      </a:r>
                      <a:endParaRPr lang="fr-FR" sz="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Arrêté du 10 juillet 2020 prescrivant les mesures générales nécessaires pour faire face à l'épidémie de covid-19 dans les territoires sortis de l'état d'urgence sanitaire et dans ceux où il a été prorogé</a:t>
                      </a:r>
                      <a:endParaRPr lang="fr-FR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6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600" u="sng" kern="1200" dirty="0" smtClean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u="sng" kern="1200" dirty="0" smtClean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Message </a:t>
                      </a:r>
                      <a:r>
                        <a:rPr lang="fr-FR" sz="800" u="sng" kern="1200" dirty="0" err="1" smtClean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Cnam</a:t>
                      </a:r>
                      <a:r>
                        <a:rPr lang="fr-FR" sz="800" u="sng" kern="1200" dirty="0" smtClean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du 6 avril 2020  adressé aux fédérations d’établissement dans l’attente de la parution des textes au journal officiel.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600" u="sng" kern="1200" dirty="0" smtClean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algn="l" defTabSz="104305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800" u="sng" kern="1200" dirty="0" smtClean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6"/>
                        </a:rPr>
                        <a:t>Ordonnance n° 2020-428 du 15 avril 2020 portant diverses dispositions sociales pour faire face à l'épidémie de covid-19</a:t>
                      </a:r>
                      <a:endParaRPr lang="fr-FR" sz="800" u="sng" kern="1200" dirty="0" smtClean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algn="l" defTabSz="104305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800" u="non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457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Autres patients, dans les conditions prévues par l’avenant 6</a:t>
                      </a: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100 % AMO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0455014"/>
                  </a:ext>
                </a:extLst>
              </a:tr>
              <a:tr h="17818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800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Patients présentant les symptômes de l'infection ou reconnu atteint du covid-19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800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Patients en affection de longue durée (ALD)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800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Patients âgés de 70 ans et plus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800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Femmes</a:t>
                      </a:r>
                      <a:r>
                        <a:rPr lang="fr-FR" sz="8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enceintes</a:t>
                      </a:r>
                      <a:endParaRPr lang="fr-FR" sz="800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fr-FR" sz="800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fr-FR" sz="800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 (pour les 4 alinéas précédents), bien qu’ayant </a:t>
                      </a:r>
                      <a:r>
                        <a:rPr lang="fr-FR" sz="8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 accès internet haut débit ou très haut débit, patients </a:t>
                      </a:r>
                      <a:r>
                        <a:rPr lang="fr-FR" sz="800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qui ne disposent</a:t>
                      </a:r>
                      <a:r>
                        <a:rPr lang="fr-FR" sz="8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pas d’un terminal permettant une vidéotransmission (ordinateur avec webcam, tablette, smartphone)</a:t>
                      </a:r>
                      <a:endParaRPr lang="fr-FR" sz="800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fr-FR" sz="800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800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Patients résidant dans les zones blanches (absence d’accès internet haut débit ou très haut débit)</a:t>
                      </a:r>
                      <a:endParaRPr lang="fr-FR" sz="800" strike="noStrike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Téléphone</a:t>
                      </a:r>
                    </a:p>
                    <a:p>
                      <a:endParaRPr lang="fr-FR" strike="sngStrike" dirty="0"/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100 % AMO</a:t>
                      </a:r>
                    </a:p>
                    <a:p>
                      <a:endParaRPr lang="fr-FR" dirty="0"/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64942865"/>
                  </a:ext>
                </a:extLst>
              </a:tr>
              <a:tr h="95566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Télé-expertise</a:t>
                      </a: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Patients Covid-19 (suspects ou diagnostiqués) </a:t>
                      </a:r>
                      <a:b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Wingdings"/>
                        </a:rPr>
                        <a:t></a:t>
                      </a: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dérogation avenant 6 :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suppression de la limitation du nombre de télé expertises annuel</a:t>
                      </a: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Outil respectant PGSSIS et RGPD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TE1/TE2</a:t>
                      </a: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100 % AMO</a:t>
                      </a: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800" u="sng" dirty="0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Décret n° 2020-73 du 31 janvier 2020 portant adoption de conditions adaptées pour le bénéfice des prestations en espèces pour les personnes exposées au coronavirus</a:t>
                      </a:r>
                      <a:endParaRPr lang="fr-FR" sz="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5840123" y="4284687"/>
            <a:ext cx="906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00B050"/>
                </a:solidFill>
              </a:rPr>
              <a:t>Abrogé</a:t>
            </a:r>
          </a:p>
          <a:p>
            <a:pPr algn="ctr"/>
            <a:r>
              <a:rPr lang="fr-FR" sz="1200" b="1" dirty="0">
                <a:solidFill>
                  <a:srgbClr val="00B050"/>
                </a:solidFill>
              </a:rPr>
              <a:t>hormis Mayotte </a:t>
            </a:r>
            <a:r>
              <a:rPr lang="fr-FR" sz="1200" b="1" dirty="0" smtClean="0">
                <a:solidFill>
                  <a:srgbClr val="00B050"/>
                </a:solidFill>
              </a:rPr>
              <a:t/>
            </a:r>
            <a:br>
              <a:rPr lang="fr-FR" sz="1200" b="1" dirty="0" smtClean="0">
                <a:solidFill>
                  <a:srgbClr val="00B050"/>
                </a:solidFill>
              </a:rPr>
            </a:br>
            <a:r>
              <a:rPr lang="fr-FR" sz="1200" b="1" dirty="0" smtClean="0">
                <a:solidFill>
                  <a:srgbClr val="00B050"/>
                </a:solidFill>
              </a:rPr>
              <a:t>et </a:t>
            </a:r>
            <a:br>
              <a:rPr lang="fr-FR" sz="1200" b="1" dirty="0" smtClean="0">
                <a:solidFill>
                  <a:srgbClr val="00B050"/>
                </a:solidFill>
              </a:rPr>
            </a:br>
            <a:r>
              <a:rPr lang="fr-FR" sz="1200" b="1" dirty="0" smtClean="0">
                <a:solidFill>
                  <a:srgbClr val="00B050"/>
                </a:solidFill>
              </a:rPr>
              <a:t>Guyane</a:t>
            </a:r>
            <a:endParaRPr lang="fr-FR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7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5346700" y="324247"/>
            <a:ext cx="5041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dirty="0" smtClean="0">
                <a:latin typeface="Marianne" pitchFamily="50" charset="0"/>
              </a:rPr>
              <a:t>TABLEAU RÉCAPITULATIF DES PROFESSIONS AUTORISÉES </a:t>
            </a:r>
            <a:r>
              <a:rPr lang="fr-FR" sz="1600" dirty="0">
                <a:latin typeface="Marianne" panose="02000000000000000000" pitchFamily="50" charset="0"/>
              </a:rPr>
              <a:t>À</a:t>
            </a:r>
            <a:r>
              <a:rPr lang="fr-FR" sz="1600" dirty="0" smtClean="0">
                <a:latin typeface="Marianne" pitchFamily="50" charset="0"/>
              </a:rPr>
              <a:t> EXERCER A DISTANCE DANS LE CADRE DE LA GESTION DE CRISE COVID-19</a:t>
            </a:r>
            <a:endParaRPr lang="fr-FR" sz="1600" dirty="0">
              <a:latin typeface="Marianne" pitchFamily="50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333036"/>
              </p:ext>
            </p:extLst>
          </p:nvPr>
        </p:nvGraphicFramePr>
        <p:xfrm>
          <a:off x="90590" y="1692399"/>
          <a:ext cx="10440685" cy="5022037"/>
        </p:xfrm>
        <a:graphic>
          <a:graphicData uri="http://schemas.openxmlformats.org/drawingml/2006/table">
            <a:tbl>
              <a:tblPr firstRow="1" firstCol="1" bandRow="1"/>
              <a:tblGrid>
                <a:gridCol w="14062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854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580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191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966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429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23224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81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Profession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Acte à distance 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Patients éligibles et conditions d’éligibilité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Outil</a:t>
                      </a:r>
                      <a:endParaRPr lang="fr-FR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Cotation 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Prise en charge AMO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Textes législatifs/réglementaires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75446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Médecin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Consultations médicales complexes et avis ponctuel</a:t>
                      </a:r>
                      <a:r>
                        <a:rPr lang="fr-FR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de consultants</a:t>
                      </a:r>
                      <a:endParaRPr lang="fr-FR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Tous patients</a:t>
                      </a:r>
                      <a:endParaRPr lang="fr-FR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Vidéotransmission</a:t>
                      </a:r>
                      <a:endParaRPr lang="fr-FR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APC/APY</a:t>
                      </a:r>
                      <a:endParaRPr lang="fr-FR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100 % AMO</a:t>
                      </a:r>
                      <a:endParaRPr lang="fr-FR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Arrêté du 10 juillet 2020 prescrivant les mesures générales nécessaires pour faire face à l'épidémie de covid-19 dans les territoires sortis de l'état d'urgence sanitaire et dans ceux où il a été prorogé</a:t>
                      </a:r>
                      <a:endParaRPr lang="fr-F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3610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Télésurveillance ETAPES</a:t>
                      </a:r>
                    </a:p>
                    <a:p>
                      <a:endParaRPr lang="fr-FR" dirty="0"/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Cahier des charges télésurveillance insuffisance cardiaque chronique : suppression du critère d’hospitalisation dans l’année ou les 30 jours précédents pour inclusion des patients dans le dispositif </a:t>
                      </a:r>
                      <a:endParaRPr lang="fr-FR" dirty="0"/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Sans objet</a:t>
                      </a:r>
                    </a:p>
                    <a:p>
                      <a:endParaRPr lang="fr-FR" dirty="0"/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Cf. Cahier des charges</a:t>
                      </a:r>
                    </a:p>
                    <a:p>
                      <a:endParaRPr lang="fr-FR" dirty="0"/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100 % AMO</a:t>
                      </a:r>
                    </a:p>
                    <a:p>
                      <a:endParaRPr lang="fr-FR" dirty="0"/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Arrêté du 10 juillet 2020 prescrivant les mesures générales nécessaires pour faire face à l'épidémie de covid-19 dans les territoires sortis de l'état d'urgence sanitaire et dans ceux où il a été prorogé</a:t>
                      </a:r>
                      <a:endParaRPr lang="fr-F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804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Télésurveillance ETAPES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fr-FR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</a:t>
                      </a:r>
                      <a:r>
                        <a:rPr kumimoji="0" lang="fr-FR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ahier des charges de prise en charge par télésurveillance des patients diabétiques : élargissement des critères relatifs aux patients éligibles avec prescription pour 3 mois</a:t>
                      </a: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/>
                      </a:r>
                      <a:b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Sans objet</a:t>
                      </a: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Cf. Cahier des charges</a:t>
                      </a: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100 % AMO</a:t>
                      </a: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Arrêté du 10 juillet 2020 prescrivant les mesures générales nécessaires pour faire face à l'épidémie de covid-19 dans les territoires sortis de l'état d'urgence sanitaire et dans ceux où il a été prorogé</a:t>
                      </a:r>
                      <a:endParaRPr lang="fr-FR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2661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IVG médicamenteuse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Femmes enceintes (dans</a:t>
                      </a:r>
                      <a:r>
                        <a:rPr lang="fr-FR" sz="8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le respect des délais légaux, PEC en ville)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Vidéotransmission</a:t>
                      </a:r>
                      <a:endParaRPr lang="fr-FR" sz="800" dirty="0"/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MG : IC + FHV + IC</a:t>
                      </a:r>
                    </a:p>
                    <a:p>
                      <a:endParaRPr lang="fr-FR" sz="800" dirty="0" smtClean="0"/>
                    </a:p>
                    <a:p>
                      <a:r>
                        <a:rPr lang="fr-FR" sz="800" dirty="0" smtClean="0"/>
                        <a:t>spécialistes : ICS + FHV + ICS</a:t>
                      </a: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 smtClean="0"/>
                    </a:p>
                    <a:p>
                      <a:r>
                        <a:rPr lang="fr-FR" sz="800" dirty="0" smtClean="0"/>
                        <a:t>100 % AMO</a:t>
                      </a:r>
                    </a:p>
                    <a:p>
                      <a:endParaRPr lang="fr-FR" dirty="0"/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Arrêté du 10 juillet 2020 prescrivant les mesures générales nécessaires pour faire face à l'épidémie de covid-19 dans les territoires sortis de l'état d'urgence sanitaire et dans ceux où il a été prorogé</a:t>
                      </a:r>
                      <a:endParaRPr lang="fr-FR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86887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98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483693"/>
              </p:ext>
            </p:extLst>
          </p:nvPr>
        </p:nvGraphicFramePr>
        <p:xfrm>
          <a:off x="306140" y="1764407"/>
          <a:ext cx="10153129" cy="4937196"/>
        </p:xfrm>
        <a:graphic>
          <a:graphicData uri="http://schemas.openxmlformats.org/drawingml/2006/table">
            <a:tbl>
              <a:tblPr firstRow="1" firstCol="1" bandRow="1"/>
              <a:tblGrid>
                <a:gridCol w="7633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974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306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025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7023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6017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29101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956353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Sages-femmes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Téléconsultation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Toutes patientes </a:t>
                      </a: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Vidéotransmission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TCG</a:t>
                      </a:r>
                      <a:r>
                        <a:rPr lang="en-US" sz="800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100 % AMO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u="sng" dirty="0" smtClean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u="sng" dirty="0" smtClean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r>
                        <a:rPr lang="fr-FR" sz="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Arrêté du 10 juillet 2020 prescrivant les mesures générales nécessaires pour faire face à l'épidémie de covid-19 dans les territoires sortis de l'état d'urgence sanitaire et dans ceux où il a été prorogé</a:t>
                      </a:r>
                      <a:endParaRPr lang="fr-FR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u="sng" dirty="0" smtClean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u="sng" dirty="0" smtClean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u="sng" dirty="0" smtClean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u="sng" dirty="0" smtClean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u="sng" dirty="0" smtClean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u="sng" dirty="0" smtClean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u="sng" dirty="0" smtClean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fr-FR" sz="800" b="0" i="0" u="sng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563C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sng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563C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3"/>
                        </a:rPr>
                        <a:t>Ordonnance n° 2020-428 du 15 avril 2020 portant diverses dispositions sociales pour faire face à l'épidémie de covid-19</a:t>
                      </a:r>
                      <a:endParaRPr kumimoji="0" lang="fr-FR" sz="800" b="0" i="0" u="sng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563C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sng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563C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800" u="sng" dirty="0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Décret n° 2020-73 du 31 janvier 2020 portant adoption de conditions adaptées pour le bénéfice des prestations en espèces pour les personnes exposées au coronavirus</a:t>
                      </a:r>
                      <a:endParaRPr lang="fr-FR" sz="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u="sng" kern="1200" dirty="0" smtClean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5635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800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Patientes présentant les symptômes de l'infection ou reconnues atteintes du covid-19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800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Patientes en affection de longue durée (ALD)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800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Patientes âgés de 70 ans et plus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800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Femmes</a:t>
                      </a:r>
                      <a:r>
                        <a:rPr lang="fr-FR" sz="8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enceintes</a:t>
                      </a:r>
                      <a:endParaRPr lang="fr-FR" sz="800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fr-FR" sz="800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fr-FR" sz="800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 (pour les 4 alinéas précédents), bien qu’ayant un </a:t>
                      </a:r>
                      <a:r>
                        <a:rPr lang="fr-FR" sz="8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accès internet haut débit ou très haut débit, patientes </a:t>
                      </a:r>
                      <a:r>
                        <a:rPr lang="fr-FR" sz="800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qui ne disposent</a:t>
                      </a:r>
                      <a:r>
                        <a:rPr lang="fr-FR" sz="8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pas d’un terminal permettant une vidéotransmission (ordinateur avec webcam, tablette, smartphone)</a:t>
                      </a:r>
                      <a:endParaRPr lang="fr-FR" sz="800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fr-FR" sz="800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800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Patientes résidant dans les zones blanches (absence d’accès internet haut débit ou très haut débit)</a:t>
                      </a:r>
                      <a:endParaRPr lang="fr-FR" sz="800" strike="noStrike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strike="sngStrike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1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Téléphone</a:t>
                      </a:r>
                      <a:endParaRPr lang="fr-FR" sz="800" b="1" strike="noStrike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100 % AMO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u="sng" kern="1200" dirty="0" smtClean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88871950"/>
                  </a:ext>
                </a:extLst>
              </a:tr>
              <a:tr h="7308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Acte de préparation à la naissance et à la parentalité et bilan à distance</a:t>
                      </a:r>
                    </a:p>
                    <a:p>
                      <a:endParaRPr lang="fr-FR" sz="800" dirty="0" smtClean="0"/>
                    </a:p>
                    <a:p>
                      <a:r>
                        <a:rPr lang="fr-FR" sz="800" i="1" dirty="0" smtClean="0"/>
                        <a:t>(</a:t>
                      </a:r>
                      <a:r>
                        <a:rPr lang="fr-FR" sz="800" i="1" dirty="0" err="1" smtClean="0"/>
                        <a:t>Cf</a:t>
                      </a:r>
                      <a:r>
                        <a:rPr lang="fr-FR" sz="800" i="1" dirty="0" smtClean="0"/>
                        <a:t> actes précisés</a:t>
                      </a:r>
                      <a:r>
                        <a:rPr lang="fr-FR" sz="800" i="1" baseline="0" dirty="0" smtClean="0"/>
                        <a:t> en a</a:t>
                      </a:r>
                      <a:r>
                        <a:rPr lang="fr-FR" sz="800" i="1" dirty="0" smtClean="0"/>
                        <a:t>nnexe de l’arrêté du 31 mars 2020)</a:t>
                      </a: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Femmes enceintes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Vidéotransmission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SF avec coefficient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Cf. annexe de l’arrêté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100% AMO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Arrêté du 10 juillet 2020 prescrivant les mesures générales nécessaires pour faire face à l'épidémie de covid-19 dans les territoires sortis de l'état d'urgence sanitaire et dans ceux où il a été prorogé</a:t>
                      </a:r>
                      <a:endParaRPr lang="fr-FR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u="sng" kern="1200" dirty="0" smtClean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77660938"/>
                  </a:ext>
                </a:extLst>
              </a:tr>
              <a:tr h="93445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strike="sng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IVG médicamenteuse</a:t>
                      </a:r>
                      <a:endParaRPr lang="fr-FR" sz="800" strike="sng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strike="sng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Femmes enceintes (dans</a:t>
                      </a:r>
                      <a:r>
                        <a:rPr lang="fr-FR" sz="800" strike="sng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le respect des délais légaux, PEC en ville)</a:t>
                      </a:r>
                      <a:endParaRPr lang="fr-FR" sz="800" strike="sng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strike="sng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Vidéotransmission</a:t>
                      </a:r>
                      <a:endParaRPr lang="fr-FR" sz="80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strike="sngStrike" dirty="0" smtClean="0">
                          <a:solidFill>
                            <a:schemeClr val="tx1"/>
                          </a:solidFill>
                        </a:rPr>
                        <a:t>IC/ICS + FHV + IC/ICS</a:t>
                      </a:r>
                      <a:endParaRPr lang="fr-FR" sz="800" strike="sngStrik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strike="sngStrik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800" strike="sngStrike" dirty="0" smtClean="0">
                          <a:solidFill>
                            <a:schemeClr val="tx1"/>
                          </a:solidFill>
                        </a:rPr>
                        <a:t>100 % AMO</a:t>
                      </a: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800" u="sng" strike="sngStrike" dirty="0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Arrêté du 23 mars 2020 prescrivant les mesures d'organisation et de fonctionnement du système de santé nécessaires pour faire face à l'épidémie de covid-19 dans le cadre de l'état d'urgence sanitaire</a:t>
                      </a:r>
                      <a:endParaRPr lang="fr-FR" sz="800" strike="sng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strike="sngStrike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708" marR="48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31273598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4997293" y="6300911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600" b="1" dirty="0">
                <a:solidFill>
                  <a:srgbClr val="00B050"/>
                </a:solidFill>
              </a:rPr>
              <a:t>Abrogé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957096" y="3996655"/>
            <a:ext cx="906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00B050"/>
                </a:solidFill>
              </a:rPr>
              <a:t>Abrogé</a:t>
            </a:r>
          </a:p>
          <a:p>
            <a:pPr algn="ctr"/>
            <a:r>
              <a:rPr lang="fr-FR" sz="1200" b="1" dirty="0">
                <a:solidFill>
                  <a:srgbClr val="00B050"/>
                </a:solidFill>
              </a:rPr>
              <a:t>hormis Mayotte </a:t>
            </a:r>
            <a:r>
              <a:rPr lang="fr-FR" sz="1200" b="1" dirty="0" smtClean="0">
                <a:solidFill>
                  <a:srgbClr val="00B050"/>
                </a:solidFill>
              </a:rPr>
              <a:t/>
            </a:r>
            <a:br>
              <a:rPr lang="fr-FR" sz="1200" b="1" dirty="0" smtClean="0">
                <a:solidFill>
                  <a:srgbClr val="00B050"/>
                </a:solidFill>
              </a:rPr>
            </a:br>
            <a:r>
              <a:rPr lang="fr-FR" sz="1200" b="1" dirty="0" smtClean="0">
                <a:solidFill>
                  <a:srgbClr val="00B050"/>
                </a:solidFill>
              </a:rPr>
              <a:t>et </a:t>
            </a:r>
            <a:br>
              <a:rPr lang="fr-FR" sz="1200" b="1" dirty="0" smtClean="0">
                <a:solidFill>
                  <a:srgbClr val="00B050"/>
                </a:solidFill>
              </a:rPr>
            </a:br>
            <a:r>
              <a:rPr lang="fr-FR" sz="1200" b="1" dirty="0" smtClean="0">
                <a:solidFill>
                  <a:srgbClr val="00B050"/>
                </a:solidFill>
              </a:rPr>
              <a:t>Guyane</a:t>
            </a:r>
            <a:endParaRPr lang="fr-FR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21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841254"/>
              </p:ext>
            </p:extLst>
          </p:nvPr>
        </p:nvGraphicFramePr>
        <p:xfrm>
          <a:off x="306140" y="1764407"/>
          <a:ext cx="10153129" cy="2418892"/>
        </p:xfrm>
        <a:graphic>
          <a:graphicData uri="http://schemas.openxmlformats.org/drawingml/2006/table">
            <a:tbl>
              <a:tblPr firstRow="1" firstCol="1" bandRow="1"/>
              <a:tblGrid>
                <a:gridCol w="7633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974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306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025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7023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6017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29101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418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IDE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Télésuivi</a:t>
                      </a: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IDE</a:t>
                      </a: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Patients Covid-19 :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Sur prescription médicale : participe à la surveillance clinique des patients suspectés d'infection ou reconnus atteints du covid-19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Dérogation au premier soin en présentiel et à l’obligation d’utilisation de vidéotransmission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Conditions prévues par la Haute Autorité de santé dans son avis du 16 mars 2020</a:t>
                      </a: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Préférentiellement par vidéotransmission avec le patient, ou par téléphone si les équipements du patient et de l'infirmier ne le permettent pas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AMI 3,2</a:t>
                      </a: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100 % AMO</a:t>
                      </a: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800" u="sng" dirty="0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Décret n° 2020-73 du 31 janvier 2020 portant adoption de conditions adaptées pour le bénéfice des prestations en espèces pour les personnes exposées au coronavirus</a:t>
                      </a:r>
                      <a:endParaRPr lang="fr-FR" sz="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u="sng" dirty="0" smtClean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r>
                        <a:rPr lang="fr-FR" sz="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Arrêté du 10 juillet 2020 prescrivant les mesures générales nécessaires pour faire face à l'épidémie de covid-19 dans les territoires sortis de l'état d'urgence sanitaire et dans ceux où il a été prorogé</a:t>
                      </a:r>
                      <a:endParaRPr lang="fr-FR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u="sng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4"/>
                        </a:rPr>
                        <a:t>Avis n° 2020.0022/AC/SEAP du 16 mars 2020 du collège de la HAS relatif à l’inscription sur la LAP mentionnée à l’article L. 162-1-7 du CSS du </a:t>
                      </a:r>
                      <a:r>
                        <a:rPr lang="fr-FR" sz="800" u="sng" dirty="0" err="1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4"/>
                        </a:rPr>
                        <a:t>télésuivi</a:t>
                      </a:r>
                      <a:r>
                        <a:rPr lang="fr-FR" sz="800" u="sng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4"/>
                        </a:rPr>
                        <a:t> infirmier renforçant un suivi médical des patients COVID-19 maintenus à domicile ou en retour au domicile après avoir été hospitalisés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93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469753"/>
              </p:ext>
            </p:extLst>
          </p:nvPr>
        </p:nvGraphicFramePr>
        <p:xfrm>
          <a:off x="166328" y="1764407"/>
          <a:ext cx="10513168" cy="4956302"/>
        </p:xfrm>
        <a:graphic>
          <a:graphicData uri="http://schemas.openxmlformats.org/drawingml/2006/table">
            <a:tbl>
              <a:tblPr firstRow="1" firstCol="1" bandRow="1"/>
              <a:tblGrid>
                <a:gridCol w="790463">
                  <a:extLst>
                    <a:ext uri="{9D8B030D-6E8A-4147-A177-3AD203B41FA5}">
                      <a16:colId xmlns="" xmlns:a16="http://schemas.microsoft.com/office/drawing/2014/main" val="995976134"/>
                    </a:ext>
                  </a:extLst>
                </a:gridCol>
                <a:gridCol w="1964711">
                  <a:extLst>
                    <a:ext uri="{9D8B030D-6E8A-4147-A177-3AD203B41FA5}">
                      <a16:colId xmlns="" xmlns:a16="http://schemas.microsoft.com/office/drawing/2014/main" val="36074584"/>
                    </a:ext>
                  </a:extLst>
                </a:gridCol>
                <a:gridCol w="3131374">
                  <a:extLst>
                    <a:ext uri="{9D8B030D-6E8A-4147-A177-3AD203B41FA5}">
                      <a16:colId xmlns="" xmlns:a16="http://schemas.microsoft.com/office/drawing/2014/main" val="3821040657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321411565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3028741721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76279355"/>
                    </a:ext>
                  </a:extLst>
                </a:gridCol>
                <a:gridCol w="2538388">
                  <a:extLst>
                    <a:ext uri="{9D8B030D-6E8A-4147-A177-3AD203B41FA5}">
                      <a16:colId xmlns="" xmlns:a16="http://schemas.microsoft.com/office/drawing/2014/main" val="193541849"/>
                    </a:ext>
                  </a:extLst>
                </a:gridCol>
              </a:tblGrid>
              <a:tr h="6924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Orthophonistes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Télé orthophonie</a:t>
                      </a: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Tous patients 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 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l’exclusion des bilans </a:t>
                      </a:r>
                      <a:r>
                        <a:rPr lang="fr-FR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initiaux suppression renouvellement bilan, 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les actes d’orthophonie visés peuvent être réalisées à distance par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télésoin</a:t>
                      </a:r>
                      <a:r>
                        <a:rPr lang="fr-FR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 Renouvellement de bilan sur prescription</a:t>
                      </a:r>
                      <a:r>
                        <a:rPr lang="fr-FR" sz="8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médicale</a:t>
                      </a:r>
                      <a:endParaRPr lang="fr-FR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La pertinence du recours au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télésoin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est déterminée par l’orthophoniste.</a:t>
                      </a:r>
                    </a:p>
                    <a:p>
                      <a:pPr marL="0" algn="l" defTabSz="104305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Réalisation préalable, en présence du patient, d’un premier soin par </a:t>
                      </a:r>
                      <a:r>
                        <a:rPr lang="fr-FR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l’orthophoniste</a:t>
                      </a:r>
                      <a:r>
                        <a:rPr lang="fr-FR" sz="8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sauf si un bilan présentiel a été effectué avant la sortie d’hospitalisation avec transmission du plan de soin</a:t>
                      </a:r>
                      <a:endParaRPr lang="fr-FR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Pour les mineurs de 18 ans, la présence d’un des parents majeurs ou d’un majeur autorisé est nécessaire.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Pour les patients présentant une perte d’autonomie, la présence d’un aidant est requise.</a:t>
                      </a: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Vidéotransmission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AMO avec coefficient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Cf. annexe de l’arrêté</a:t>
                      </a: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100% AMO</a:t>
                      </a:r>
                      <a:endParaRPr lang="fr-FR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u="sng" dirty="0" smtClean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r>
                        <a:rPr lang="fr-FR" sz="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Arrêté du 10 juillet 2020 prescrivant les mesures générales nécessaires pour faire face à l'épidémie de covid-19 dans les territoires sortis de l'état d'urgence sanitaire et dans ceux où il a été prorogé</a:t>
                      </a:r>
                      <a:endParaRPr lang="fr-FR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83664501"/>
                  </a:ext>
                </a:extLst>
              </a:tr>
              <a:tr h="13943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Ergothérapeutes et psychomotriciens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Activité à distance</a:t>
                      </a:r>
                      <a:r>
                        <a:rPr lang="fr-FR" sz="8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par </a:t>
                      </a:r>
                      <a:r>
                        <a:rPr lang="fr-FR" sz="800" baseline="0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télésoin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Tous patients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 l’exclusion des bilans initiaux et des renouvellements de bilan, les activités d’ergothérapeute et de psychomotricien peuvent être réalisées à distance par </a:t>
                      </a:r>
                      <a:r>
                        <a:rPr lang="fr-FR" sz="800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télésoin</a:t>
                      </a: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La pertinence du recours au </a:t>
                      </a:r>
                      <a:r>
                        <a:rPr lang="fr-FR" sz="800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télésoin</a:t>
                      </a: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est déterminée par l’auxiliaire médical.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Réalisation préalable, en présence du patient, d’un premier soin par l’ergothérapeute</a:t>
                      </a:r>
                      <a:r>
                        <a:rPr lang="fr-FR" sz="8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ou le psychomotricien</a:t>
                      </a: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Pour les mineurs de 18 ans, la présence d’un des parents majeurs ou d’un majeur autorisé est nécessaire.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Pour les patients présentant une perte d’autonomie, la présence d’un aidant est requise.</a:t>
                      </a: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Vidéotransmission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Mais facturation du forfait dans</a:t>
                      </a:r>
                      <a:r>
                        <a:rPr lang="fr-FR" sz="8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le cadre des plateformes de coordination et d’orientation autisme possible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SO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Arrêté du 10 juillet 2020 prescrivant les mesures générales nécessaires pour faire face à l'épidémie de covid-19 dans les territoires sortis de l'état d'urgence sanitaire et dans ceux où il a été prorogé</a:t>
                      </a:r>
                      <a:endParaRPr lang="fr-FR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55757091"/>
                  </a:ext>
                </a:extLst>
              </a:tr>
              <a:tr h="6924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Masseurs</a:t>
                      </a:r>
                      <a:r>
                        <a:rPr lang="fr-FR" sz="800" b="1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kinésithérapeutes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Activité à distance</a:t>
                      </a:r>
                      <a:r>
                        <a:rPr lang="fr-FR" sz="8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par </a:t>
                      </a:r>
                      <a:r>
                        <a:rPr lang="fr-FR" sz="800" baseline="0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télésoin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Tous patients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 l’exclusion des bilans initiaux et des renouvellements de bilan, les actes de </a:t>
                      </a:r>
                      <a:r>
                        <a:rPr lang="fr-FR" sz="8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masso</a:t>
                      </a: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-kinésithérapie peuvent être réalisées à distance par </a:t>
                      </a:r>
                      <a:r>
                        <a:rPr lang="fr-FR" sz="8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télésoin</a:t>
                      </a: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La pertinence du recours au </a:t>
                      </a:r>
                      <a:r>
                        <a:rPr lang="fr-FR" sz="8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télésoin</a:t>
                      </a: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est déterminée par le masseur-kinésithérapeute.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Réalisation préalable, en présence du patient, d’un premier soin par le masseur-kinésithérapeute </a:t>
                      </a:r>
                      <a:r>
                        <a:rPr kumimoji="0" lang="fr-F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sauf si un bilan présentiel a été effectué avant la sortie d’hospitalisation avec transmission du plan de soin. </a:t>
                      </a:r>
                      <a:r>
                        <a:rPr lang="fr-FR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Pour les mineurs de 18 ans, la présence d’un des parents majeurs ou d’un majeur </a:t>
                      </a: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autorisé est nécessaire.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Pour les patients présentant une perte d’autonomie, la présence d’un aidant est requise.</a:t>
                      </a: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Vidéotransmission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AMK</a:t>
                      </a:r>
                      <a:r>
                        <a:rPr lang="fr-FR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/AMS/AMC</a:t>
                      </a: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avec coefficient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Cf. annexe de l’arrêté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100% AMO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Arrêté du 10 juillet 2020 prescrivant les mesures générales nécessaires pour faire face à l'épidémie de covid-19 dans les territoires sortis de l'état d'urgence sanitaire et dans ceux où il a été prorogé</a:t>
                      </a:r>
                      <a:endParaRPr lang="fr-FR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42546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0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923791"/>
              </p:ext>
            </p:extLst>
          </p:nvPr>
        </p:nvGraphicFramePr>
        <p:xfrm>
          <a:off x="166328" y="1764407"/>
          <a:ext cx="10513168" cy="4530979"/>
        </p:xfrm>
        <a:graphic>
          <a:graphicData uri="http://schemas.openxmlformats.org/drawingml/2006/table">
            <a:tbl>
              <a:tblPr firstRow="1" firstCol="1" bandRow="1"/>
              <a:tblGrid>
                <a:gridCol w="790463">
                  <a:extLst>
                    <a:ext uri="{9D8B030D-6E8A-4147-A177-3AD203B41FA5}">
                      <a16:colId xmlns="" xmlns:a16="http://schemas.microsoft.com/office/drawing/2014/main" val="995976134"/>
                    </a:ext>
                  </a:extLst>
                </a:gridCol>
                <a:gridCol w="1964711">
                  <a:extLst>
                    <a:ext uri="{9D8B030D-6E8A-4147-A177-3AD203B41FA5}">
                      <a16:colId xmlns="" xmlns:a16="http://schemas.microsoft.com/office/drawing/2014/main" val="36074584"/>
                    </a:ext>
                  </a:extLst>
                </a:gridCol>
                <a:gridCol w="3131374">
                  <a:extLst>
                    <a:ext uri="{9D8B030D-6E8A-4147-A177-3AD203B41FA5}">
                      <a16:colId xmlns="" xmlns:a16="http://schemas.microsoft.com/office/drawing/2014/main" val="3821040657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321411565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3028741721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76279355"/>
                    </a:ext>
                  </a:extLst>
                </a:gridCol>
                <a:gridCol w="2538388">
                  <a:extLst>
                    <a:ext uri="{9D8B030D-6E8A-4147-A177-3AD203B41FA5}">
                      <a16:colId xmlns="" xmlns:a16="http://schemas.microsoft.com/office/drawing/2014/main" val="193541849"/>
                    </a:ext>
                  </a:extLst>
                </a:gridCol>
              </a:tblGrid>
              <a:tr h="6924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Orthoptistes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Télé </a:t>
                      </a: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orthoptie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Tous patients 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 l’exclusion des bilans </a:t>
                      </a: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initiaux et des renouvellement de bilan, les </a:t>
                      </a:r>
                      <a:r>
                        <a:rPr lang="fr-FR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actes </a:t>
                      </a: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d’orthoptie </a:t>
                      </a:r>
                      <a:r>
                        <a:rPr lang="fr-FR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visés peuvent être réalisées à distance par </a:t>
                      </a:r>
                      <a:r>
                        <a:rPr lang="fr-FR" sz="8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télésoin</a:t>
                      </a: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 La </a:t>
                      </a: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pertinence du recours au </a:t>
                      </a:r>
                      <a:r>
                        <a:rPr lang="fr-FR" sz="8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télésoin</a:t>
                      </a: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est déterminée par </a:t>
                      </a: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l’orthoptiste.</a:t>
                      </a:r>
                      <a:endParaRPr lang="fr-FR" sz="800" baseline="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algn="l" defTabSz="104305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Pour </a:t>
                      </a: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les mineurs de 18 ans, la présence d’un des parents majeurs ou d’un majeur autorisé est nécessaire.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Pour les patients présentant une perte d’autonomie, la présence d’un aidant est requise.</a:t>
                      </a: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Vidéotransmission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AMY avec </a:t>
                      </a: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coefficient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Cf. annexe de l’arrêté</a:t>
                      </a: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100% AMO</a:t>
                      </a:r>
                      <a:endParaRPr lang="fr-FR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Arrêté du 10 juillet 2020 prescrivant les mesures générales nécessaires pour faire face à l'épidémie de covid-19 dans les territoires sortis de l'état d'urgence sanitaire et dans ceux où il a été prorogé</a:t>
                      </a:r>
                      <a:endParaRPr lang="fr-FR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u="sng" dirty="0" smtClean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83664501"/>
                  </a:ext>
                </a:extLst>
              </a:tr>
              <a:tr h="13943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Pédicures-Podologues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Activité à distance</a:t>
                      </a:r>
                      <a:r>
                        <a:rPr lang="fr-FR" sz="8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par </a:t>
                      </a:r>
                      <a:r>
                        <a:rPr lang="fr-FR" sz="800" baseline="0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télésoin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Tous patients :</a:t>
                      </a:r>
                    </a:p>
                    <a:p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Actes de diagnostic</a:t>
                      </a:r>
                      <a:r>
                        <a:rPr lang="fr-FR" sz="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des hyperkératoses, des verrues plantaires, des ongles incarnés, </a:t>
                      </a:r>
                      <a:r>
                        <a:rPr lang="fr-FR" sz="8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onychopathies</a:t>
                      </a: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et des autres affections épidermiques ou unguéales du pied, à l'exclusion des interventions chirurgicale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actes de rééducation du pied en relation</a:t>
                      </a:r>
                      <a:r>
                        <a:rPr lang="fr-FR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avec une intervention chirurgicale</a:t>
                      </a:r>
                      <a:endParaRPr lang="fr-FR" sz="8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La pertinence du recours au </a:t>
                      </a:r>
                      <a:r>
                        <a:rPr lang="fr-FR" sz="800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télésoin</a:t>
                      </a: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est déterminée par le pédicure-podologue.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Pour les mineurs de 18 ans, la présence d’un des parents majeurs ou d’un majeur autorisé est nécessaire.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Pour les patients présentant une perte d’autonomie, la présence d’un aidant est requise.</a:t>
                      </a: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Vidéotransmission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AMP avec coefficient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Cf. annexe de l’arrêté pour les actes conventionnés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100% AMO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Arrêté du 10 juillet 2020 prescrivant les mesures générales nécessaires pour faire face à l'épidémie de covid-19 dans les territoires sortis de l'état d'urgence sanitaire et dans ceux où il a été prorogé</a:t>
                      </a:r>
                      <a:endParaRPr lang="fr-FR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55757091"/>
                  </a:ext>
                </a:extLst>
              </a:tr>
              <a:tr h="6924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Pharmaciens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Activité à distance</a:t>
                      </a:r>
                      <a:r>
                        <a:rPr lang="fr-FR" sz="8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par </a:t>
                      </a:r>
                      <a:r>
                        <a:rPr lang="fr-FR" sz="800" baseline="0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télésoin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Tous patients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actions d’accompagnement des patients sous traitement anticoagulant oral par anticoagulants oraux directs ou par </a:t>
                      </a:r>
                      <a:r>
                        <a:rPr lang="fr-FR" sz="8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antivitamines</a:t>
                      </a: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K et des patients sous antiasthmatiques par corticoïdes inhalés ainsi que de bilans partagés de médication réalisés peuvent être assurées à distance par </a:t>
                      </a:r>
                      <a:r>
                        <a:rPr lang="fr-FR" sz="8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télésoin</a:t>
                      </a: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La pertinence du recours au </a:t>
                      </a:r>
                      <a:r>
                        <a:rPr lang="fr-FR" sz="8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télésoin</a:t>
                      </a: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est déterminée par le pharmacien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Réalisation préalable, en présence du patient, d’un premier entretien de bilan de médication ou entretien d’accompagnement d’un patient atteint d’une pathologie chronique par le pharmacien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Pour les patients présentant une perte d’autonomie, la présence d’un aidant est requise.</a:t>
                      </a: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Vidéotransmission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Honoraires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Cf. l’arrêté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100% AMO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Arrêté du 10 juillet 2020 prescrivant les mesures générales nécessaires pour faire face à l'épidémie de covid-19 dans les territoires sortis de l'état d'urgence sanitaire et dans ceux où il a été prorogé</a:t>
                      </a:r>
                      <a:endParaRPr lang="fr-FR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42546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24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155162"/>
              </p:ext>
            </p:extLst>
          </p:nvPr>
        </p:nvGraphicFramePr>
        <p:xfrm>
          <a:off x="166328" y="1764407"/>
          <a:ext cx="10513168" cy="1043432"/>
        </p:xfrm>
        <a:graphic>
          <a:graphicData uri="http://schemas.openxmlformats.org/drawingml/2006/table">
            <a:tbl>
              <a:tblPr firstRow="1" firstCol="1" bandRow="1"/>
              <a:tblGrid>
                <a:gridCol w="790463">
                  <a:extLst>
                    <a:ext uri="{9D8B030D-6E8A-4147-A177-3AD203B41FA5}">
                      <a16:colId xmlns="" xmlns:a16="http://schemas.microsoft.com/office/drawing/2014/main" val="995976134"/>
                    </a:ext>
                  </a:extLst>
                </a:gridCol>
                <a:gridCol w="1964711">
                  <a:extLst>
                    <a:ext uri="{9D8B030D-6E8A-4147-A177-3AD203B41FA5}">
                      <a16:colId xmlns="" xmlns:a16="http://schemas.microsoft.com/office/drawing/2014/main" val="36074584"/>
                    </a:ext>
                  </a:extLst>
                </a:gridCol>
                <a:gridCol w="3131374">
                  <a:extLst>
                    <a:ext uri="{9D8B030D-6E8A-4147-A177-3AD203B41FA5}">
                      <a16:colId xmlns="" xmlns:a16="http://schemas.microsoft.com/office/drawing/2014/main" val="3821040657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321411565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3028741721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76279355"/>
                    </a:ext>
                  </a:extLst>
                </a:gridCol>
                <a:gridCol w="2538388">
                  <a:extLst>
                    <a:ext uri="{9D8B030D-6E8A-4147-A177-3AD203B41FA5}">
                      <a16:colId xmlns="" xmlns:a16="http://schemas.microsoft.com/office/drawing/2014/main" val="193541849"/>
                    </a:ext>
                  </a:extLst>
                </a:gridCol>
              </a:tblGrid>
              <a:tr h="6924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Diététiciens</a:t>
                      </a:r>
                      <a:endParaRPr lang="fr-FR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Activité à distance par</a:t>
                      </a:r>
                      <a:r>
                        <a:rPr lang="fr-FR" sz="8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8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télésoin</a:t>
                      </a:r>
                      <a:endParaRPr lang="fr-FR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Tous patients 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Les activités de diététicien peuvent </a:t>
                      </a:r>
                      <a:r>
                        <a:rPr lang="fr-FR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être réalisées à distance par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télésoin</a:t>
                      </a:r>
                      <a:r>
                        <a:rPr lang="fr-FR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 La 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pertinence du recours au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télésoin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est déterminée par </a:t>
                      </a:r>
                      <a:r>
                        <a:rPr lang="fr-FR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 diététicien.</a:t>
                      </a:r>
                      <a:endParaRPr lang="fr-FR" sz="8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algn="l" defTabSz="104305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Pour 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les mineurs de 18 ans, la présence d’un des parents majeurs ou d’un majeur autorisé est nécessaire.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Pour les patients présentant une perte d’autonomie, la présence d’un aidant est requise.</a:t>
                      </a: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Vidéotransmission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fr-FR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SO</a:t>
                      </a:r>
                      <a:endParaRPr lang="fr-FR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SO</a:t>
                      </a:r>
                      <a:endParaRPr lang="fr-FR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Arrêté du 10 juillet 2020 prescrivant les mesures générales nécessaires pour faire face à l'épidémie de covid-19 dans les territoires sortis de l'état d'urgence sanitaire et dans ceux où il a été prorogé</a:t>
                      </a:r>
                      <a:endParaRPr lang="fr-FR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u="sng" dirty="0" smtClean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011" marR="530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83664501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954212" y="1836415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B050"/>
                </a:solidFill>
              </a:rPr>
              <a:t>Nouveauté</a:t>
            </a:r>
            <a:endParaRPr lang="fr-FR" sz="1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61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31698" y="1836415"/>
            <a:ext cx="92170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Les IVG médicamenteuses sont réalisées à distance dans les conditions respectant 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recommandations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fr-F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psychologues peuvent pratiquer à distance dans la mesure où, n’étant pas professionnels de santé, ils ne sont pas soumis à la réglementation relative à la télésanté.</a:t>
            </a:r>
          </a:p>
          <a:p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Les établissements de santé qui peuvent facturer des actes et consultation externes peuvent facturer les actes mentionnés dans le tableau supra dans les mêmes conditions.</a:t>
            </a:r>
          </a:p>
          <a:p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45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1893</TotalTime>
  <Words>1775</Words>
  <Application>Microsoft Office PowerPoint</Application>
  <PresentationFormat>Personnalisé</PresentationFormat>
  <Paragraphs>261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Ministères Chargés des Affaires Sociales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pierre.maurel</dc:creator>
  <cp:lastModifiedBy>yann-mael.ledouarin</cp:lastModifiedBy>
  <cp:revision>111</cp:revision>
  <dcterms:created xsi:type="dcterms:W3CDTF">2020-03-27T13:13:57Z</dcterms:created>
  <dcterms:modified xsi:type="dcterms:W3CDTF">2020-07-15T13:48:32Z</dcterms:modified>
</cp:coreProperties>
</file>